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9"/>
  </p:notesMasterIdLst>
  <p:sldIdLst>
    <p:sldId id="271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1" r:id="rId13"/>
    <p:sldId id="262" r:id="rId14"/>
    <p:sldId id="266" r:id="rId15"/>
    <p:sldId id="267" r:id="rId16"/>
    <p:sldId id="268" r:id="rId17"/>
    <p:sldId id="270" r:id="rId18"/>
  </p:sldIdLst>
  <p:sldSz cx="12192000" cy="6858000"/>
  <p:notesSz cx="6858000" cy="9144000"/>
  <p:embeddedFontLst>
    <p:embeddedFont>
      <p:font typeface="Bierstadt" panose="020B000402020202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+yKH8YcDkaOf7tXG+fxRAffke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8CEA1-C00C-FAEB-0B5A-5F8EF7E37F14}" v="299" dt="2024-03-13T04:47:33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76" autoAdjust="0"/>
  </p:normalViewPr>
  <p:slideViewPr>
    <p:cSldViewPr snapToGrid="0">
      <p:cViewPr varScale="1">
        <p:scale>
          <a:sx n="82" d="100"/>
          <a:sy n="82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www.pexels.com/photo/the-thinker-statue-in-rodin-museum-france-6486112/?utm_content=attributionCopyText&amp;utm_medium=referral&amp;utm_source=pexel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charldurand?utm_content=attributionCopyText&amp;utm_medium=referral&amp;utm_source=pexels" TargetMode="External"/><Relationship Id="rId5" Type="http://schemas.openxmlformats.org/officeDocument/2006/relationships/hyperlink" Target="https://www.pexels.com/photo/person-pointing-numeric-print-1342460/?utm_content=attributionCopyText&amp;utm_medium=referral&amp;utm_source=pexels" TargetMode="External"/><Relationship Id="rId4" Type="http://schemas.openxmlformats.org/officeDocument/2006/relationships/hyperlink" Target="https://www.pexels.com/@ihasdslr?utm_content=attributionCopyText&amp;utm_medium=referral&amp;utm_source=pexels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banks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nclusion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banks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nclusion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banks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nclusion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choucair-1130890/?utm_source=link-attribution&amp;utm_medium=referral&amp;utm_campaign=image&amp;utm_content=393199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393199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choucair-1130890/?utm_source=link-attribution&amp;utm_medium=referral&amp;utm_campaign=image&amp;utm_content=393199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393199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choucair-1130890/?utm_source=link-attribution&amp;utm_medium=referral&amp;utm_campaign=image&amp;utm_content=393199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393199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casap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haring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kirkgoz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banks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nclusion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banks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inclusion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choucair-1130890/?utm_source=link-attribution&amp;utm_medium=referral&amp;utm_campaign=image&amp;utm_content=393199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393199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eggychoucair-1130890/?utm_source=link-attribution&amp;utm_medium=referral&amp;utm_campaign=image&amp;utm_content=393199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393199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Licensed by the University of Toronto Embedded Ethics Education Initiative, Lindsey Shorser, Jonathan Calver and Paul Gries under the Attribution-NonCommercial-ShareAlike 4.0 International license. To view a copy of this license, visit </a:t>
            </a:r>
            <a:r>
              <a:rPr lang="en-CA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r>
              <a:rPr lang="en-CA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lang="en-CA" b="1" i="0" u="sng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Vitaly Vlasov</a:t>
            </a:r>
            <a:r>
              <a:rPr lang="en-CA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 from </a:t>
            </a:r>
            <a:r>
              <a:rPr lang="en-CA" b="1" i="0" u="sng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CA" b="1" i="0" u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(https://www.pexels.com/photo/person-pointing-numeric-print-1342460/)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lang="en-CA" b="1" i="0" u="sng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 Durand</a:t>
            </a:r>
            <a:r>
              <a:rPr lang="en-CA" b="0" i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 from </a:t>
            </a:r>
            <a:r>
              <a:rPr lang="en-CA" b="1" i="0" u="sng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CA" b="1" i="0" u="none" strike="noStrik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(https://www.pexels.com/photo/the-thinker-statue-in-rodin-museum-france-6486112/)</a:t>
            </a: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757575"/>
                </a:solidFill>
                <a:effectLst/>
                <a:latin typeface="sohne"/>
              </a:rPr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Photo by </a:t>
            </a:r>
            <a:r>
              <a:rPr lang="en-US" b="0" i="0" u="sng" dirty="0">
                <a:effectLst/>
                <a:latin typeface="sohne"/>
                <a:hlinkClick r:id="rId3"/>
              </a:rPr>
              <a:t>Clay Banks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on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Unsplash</a:t>
            </a:r>
            <a:endParaRPr lang="en-US" dirty="0"/>
          </a:p>
          <a:p>
            <a:r>
              <a:rPr lang="en-CA" dirty="0"/>
              <a:t>Photo Sources (from top left, counter-clockwise):</a:t>
            </a:r>
          </a:p>
          <a:p>
            <a:r>
              <a:rPr lang="en-CA" b="1" dirty="0"/>
              <a:t>Image 1 Source</a:t>
            </a:r>
            <a:r>
              <a:rPr lang="en-CA" dirty="0"/>
              <a:t>: Marvin Meyer at </a:t>
            </a:r>
            <a:r>
              <a:rPr lang="en-CA" dirty="0" err="1"/>
              <a:t>unsplash</a:t>
            </a:r>
            <a:r>
              <a:rPr lang="en-CA" dirty="0"/>
              <a:t> (https://unsplash.com/photos/SYTO3xs06fU)</a:t>
            </a:r>
          </a:p>
          <a:p>
            <a:r>
              <a:rPr lang="en-CA" b="1" dirty="0"/>
              <a:t>Image 2 Source: </a:t>
            </a:r>
            <a:r>
              <a:rPr lang="en-CA" dirty="0"/>
              <a:t>https://pixabay.com/photos/people-male-dirty-hand-palm-2594449/</a:t>
            </a:r>
          </a:p>
          <a:p>
            <a:r>
              <a:rPr lang="en-CA" b="1" dirty="0"/>
              <a:t>Image 3 Source: </a:t>
            </a:r>
            <a:r>
              <a:rPr lang="en-CA" dirty="0"/>
              <a:t>Clay Banks at unsplash.com (https://unsplash.com/photos/qT7fZVbDcqE)</a:t>
            </a:r>
          </a:p>
          <a:p>
            <a:r>
              <a:rPr lang="en-CA" b="1" dirty="0"/>
              <a:t>Image 4 Source: </a:t>
            </a:r>
            <a:r>
              <a:rPr lang="en-CA" dirty="0"/>
              <a:t>Thought Catalogue on unsplash.com (https://unsplash.com/photos/fnztlIb52gU)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757575"/>
                </a:solidFill>
                <a:effectLst/>
                <a:latin typeface="sohne"/>
              </a:rPr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Photo by </a:t>
            </a:r>
            <a:r>
              <a:rPr lang="en-US" b="0" i="0" u="sng" dirty="0">
                <a:effectLst/>
                <a:latin typeface="sohne"/>
                <a:hlinkClick r:id="rId3"/>
              </a:rPr>
              <a:t>Clay Banks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on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b="1" dirty="0"/>
              <a:t>Image Source: </a:t>
            </a:r>
            <a:r>
              <a:rPr lang="en-CA" dirty="0"/>
              <a:t>Clay Banks at unsplash.com (https://unsplash.com/photos/qT7fZVbDcqE)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757575"/>
                </a:solidFill>
                <a:effectLst/>
                <a:latin typeface="sohne"/>
              </a:rPr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Photo by </a:t>
            </a:r>
            <a:r>
              <a:rPr lang="en-US" b="0" i="0" u="sng" dirty="0">
                <a:effectLst/>
                <a:latin typeface="sohne"/>
                <a:hlinkClick r:id="rId3"/>
              </a:rPr>
              <a:t>Clay Banks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on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Unsplash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1 Source: </a:t>
            </a:r>
            <a:r>
              <a:rPr lang="en-US" dirty="0"/>
              <a:t>Alexander </a:t>
            </a:r>
            <a:r>
              <a:rPr lang="en-US" dirty="0" err="1"/>
              <a:t>Dummer</a:t>
            </a:r>
            <a:r>
              <a:rPr lang="en-US" dirty="0"/>
              <a:t> at </a:t>
            </a:r>
            <a:r>
              <a:rPr lang="en-US" dirty="0" err="1"/>
              <a:t>Pexels</a:t>
            </a:r>
            <a:r>
              <a:rPr lang="en-US" dirty="0"/>
              <a:t> (https://www.pexels.com/photo/photo-of-toddler-smiling-1912868/)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2 Source: </a:t>
            </a:r>
            <a:r>
              <a:rPr lang="en-US" b="0" dirty="0"/>
              <a:t>Lollipop</a:t>
            </a:r>
            <a:r>
              <a:rPr lang="en-US" b="1" dirty="0"/>
              <a:t> </a:t>
            </a:r>
            <a:r>
              <a:rPr lang="en-US" dirty="0"/>
              <a:t>Photography UK at </a:t>
            </a:r>
            <a:r>
              <a:rPr lang="en-US" dirty="0" err="1"/>
              <a:t>Pixabay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Image 3 Source: </a:t>
            </a:r>
            <a:r>
              <a:rPr lang="en-CA" dirty="0"/>
              <a:t>https://pixabay.com/photos/people-male-dirty-hand-palm-2594449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Image 4 Source: </a:t>
            </a:r>
            <a:r>
              <a:rPr lang="en-CA" dirty="0"/>
              <a:t>Clay Banks at unsplash.com (https://unsplash.com/photos/qT7fZVbDcqE)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Image 5 Source: </a:t>
            </a:r>
            <a:r>
              <a:rPr lang="en-CA" dirty="0"/>
              <a:t>Thought Catalogue on unsplash.com (https://unsplash.com/photos/fnztlIb52gU)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Image by </a:t>
            </a:r>
            <a:r>
              <a:rPr lang="en-US" b="0" i="0" u="sng" dirty="0">
                <a:effectLst/>
                <a:latin typeface="sohne"/>
                <a:hlinkClick r:id="rId3"/>
              </a:rPr>
              <a:t>Peggy </a:t>
            </a:r>
            <a:r>
              <a:rPr lang="en-US" b="0" i="0" u="sng" dirty="0" err="1">
                <a:effectLst/>
                <a:latin typeface="sohne"/>
                <a:hlinkClick r:id="rId3"/>
              </a:rPr>
              <a:t>Choucair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from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Pixabay</a:t>
            </a:r>
            <a:r>
              <a:rPr lang="en-US" b="0" i="0" u="sng" dirty="0">
                <a:effectLst/>
                <a:latin typeface="sohne"/>
              </a:rPr>
              <a:t> (https://pixabay.com/photos/glass-sphere-landscape-bullet-glass-3931999/)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1 Source</a:t>
            </a:r>
            <a:r>
              <a:rPr lang="en-US" dirty="0"/>
              <a:t>: </a:t>
            </a:r>
            <a:r>
              <a:rPr lang="en-CA" b="0" i="0" u="none" strike="noStrike" dirty="0">
                <a:effectLst/>
                <a:latin typeface="-apple-system"/>
              </a:rPr>
              <a:t>Sora </a:t>
            </a:r>
            <a:r>
              <a:rPr lang="en-CA" b="0" i="0" u="none" strike="noStrike" dirty="0" err="1">
                <a:effectLst/>
                <a:latin typeface="-apple-system"/>
              </a:rPr>
              <a:t>Shimazaki</a:t>
            </a:r>
            <a:r>
              <a:rPr lang="en-CA" b="0" i="0" u="none" strike="noStrike" dirty="0">
                <a:effectLst/>
                <a:latin typeface="-apple-system"/>
              </a:rPr>
              <a:t> at </a:t>
            </a:r>
            <a:r>
              <a:rPr lang="en-CA" b="0" i="0" u="none" strike="noStrike" dirty="0" err="1">
                <a:effectLst/>
                <a:latin typeface="-apple-system"/>
              </a:rPr>
              <a:t>Pexels</a:t>
            </a:r>
            <a:r>
              <a:rPr lang="en-CA" b="0" i="0" u="none" strike="noStrike" dirty="0">
                <a:effectLst/>
                <a:latin typeface="-apple-system"/>
              </a:rPr>
              <a:t> (https://www.pexels.com/id-id/foto/foto-orang-yang-memegang-tagihan-5926444/)</a:t>
            </a:r>
            <a:endParaRPr lang="en-CA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b="1" dirty="0"/>
              <a:t>Image 2 Source: </a:t>
            </a:r>
            <a:r>
              <a:rPr lang="en-CA" dirty="0"/>
              <a:t>https://pixabay.com/photos/people-male-dirty-hand-palm-2594449/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Image by </a:t>
            </a:r>
            <a:r>
              <a:rPr lang="en-US" b="0" i="0" u="sng" dirty="0">
                <a:effectLst/>
                <a:latin typeface="sohne"/>
                <a:hlinkClick r:id="rId3"/>
              </a:rPr>
              <a:t>Peggy </a:t>
            </a:r>
            <a:r>
              <a:rPr lang="en-US" b="0" i="0" u="sng" dirty="0" err="1">
                <a:effectLst/>
                <a:latin typeface="sohne"/>
                <a:hlinkClick r:id="rId3"/>
              </a:rPr>
              <a:t>Choucair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from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Pixabay</a:t>
            </a:r>
            <a:r>
              <a:rPr lang="en-US" b="0" i="0" u="sng" dirty="0">
                <a:effectLst/>
                <a:latin typeface="sohne"/>
              </a:rPr>
              <a:t> (https://pixabay.com/photos/glass-sphere-landscape-bullet-glass-3931999/)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17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Image by </a:t>
            </a:r>
            <a:r>
              <a:rPr lang="en-US" b="0" i="0" u="sng" dirty="0">
                <a:effectLst/>
                <a:latin typeface="sohne"/>
                <a:hlinkClick r:id="rId3"/>
              </a:rPr>
              <a:t>Peggy </a:t>
            </a:r>
            <a:r>
              <a:rPr lang="en-US" b="0" i="0" u="sng" dirty="0" err="1">
                <a:effectLst/>
                <a:latin typeface="sohne"/>
                <a:hlinkClick r:id="rId3"/>
              </a:rPr>
              <a:t>Choucair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from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Pixabay</a:t>
            </a:r>
            <a:r>
              <a:rPr lang="en-US" b="0" i="0" u="sng" dirty="0">
                <a:effectLst/>
                <a:latin typeface="sohne"/>
              </a:rPr>
              <a:t> (https://pixabay.com/photos/glass-sphere-landscape-bullet-glass-3931999/)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65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Source: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by </a:t>
            </a:r>
            <a:r>
              <a:rPr lang="en-US" sz="12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Elaine </a:t>
            </a:r>
            <a:r>
              <a:rPr lang="en-US" sz="12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Casap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12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Licensed by the University of Toronto Embedded Ethics Education Initiative,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Nisarg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Shah and Deepanshu 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Kush under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Attribution-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NonCommercial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ShareAlike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International license. To view a copy of this license, visit https://creativecommons.org/licenses/by-nc-sa/4.0/.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Scott Graham at </a:t>
            </a:r>
            <a:r>
              <a:rPr lang="en-US" dirty="0" err="1"/>
              <a:t>unsplash</a:t>
            </a:r>
            <a:r>
              <a:rPr lang="en-US" dirty="0"/>
              <a:t> (https://unsplash.com/photos/OQMZwNd3ThU)</a:t>
            </a:r>
            <a:endParaRPr dirty="0"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CA" b="0" i="0" u="none" strike="noStrike" dirty="0">
                <a:effectLst/>
                <a:latin typeface="-apple-system"/>
                <a:hlinkClick r:id="rId3"/>
              </a:rPr>
              <a:t>Mehmet Turgut </a:t>
            </a:r>
            <a:r>
              <a:rPr lang="en-CA" b="0" i="0" u="none" strike="noStrike" dirty="0" err="1">
                <a:effectLst/>
                <a:latin typeface="-apple-system"/>
                <a:hlinkClick r:id="rId3"/>
              </a:rPr>
              <a:t>Kirkgoz</a:t>
            </a:r>
            <a:r>
              <a:rPr lang="en-CA" b="0" i="0" u="none" strike="noStrike" dirty="0">
                <a:effectLst/>
                <a:latin typeface="-apple-system"/>
              </a:rPr>
              <a:t> at </a:t>
            </a:r>
            <a:r>
              <a:rPr lang="en-CA" b="0" i="0" u="none" strike="noStrike" dirty="0" err="1">
                <a:effectLst/>
                <a:latin typeface="-apple-system"/>
              </a:rPr>
              <a:t>Unsplash</a:t>
            </a:r>
            <a:r>
              <a:rPr lang="en-CA" b="0" i="0" u="none" strike="noStrike" dirty="0">
                <a:effectLst/>
                <a:latin typeface="-apple-system"/>
              </a:rPr>
              <a:t> (https://unsplash.com/photos/0ZcDPrBqCco)</a:t>
            </a:r>
            <a:endParaRPr dirty="0"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</a:t>
            </a:r>
            <a:r>
              <a:rPr lang="en-US" dirty="0"/>
              <a:t>: </a:t>
            </a:r>
            <a:r>
              <a:rPr lang="en-CA" b="0" i="0" u="none" strike="noStrike" dirty="0">
                <a:effectLst/>
                <a:latin typeface="-apple-system"/>
              </a:rPr>
              <a:t>Sora </a:t>
            </a:r>
            <a:r>
              <a:rPr lang="en-CA" b="0" i="0" u="none" strike="noStrike" dirty="0" err="1">
                <a:effectLst/>
                <a:latin typeface="-apple-system"/>
              </a:rPr>
              <a:t>Shimazaki</a:t>
            </a:r>
            <a:r>
              <a:rPr lang="en-CA" b="0" i="0" u="none" strike="noStrike" dirty="0">
                <a:effectLst/>
                <a:latin typeface="-apple-system"/>
              </a:rPr>
              <a:t> at </a:t>
            </a:r>
            <a:r>
              <a:rPr lang="en-CA" b="0" i="0" u="none" strike="noStrike" dirty="0" err="1">
                <a:effectLst/>
                <a:latin typeface="-apple-system"/>
              </a:rPr>
              <a:t>Pexels</a:t>
            </a:r>
            <a:r>
              <a:rPr lang="en-CA" b="0" i="0" u="none" strike="noStrike" dirty="0">
                <a:effectLst/>
                <a:latin typeface="-apple-system"/>
              </a:rPr>
              <a:t> (https://www.pexels.com/id-id/foto/foto-orang-yang-memegang-tagihan-5926444/)</a:t>
            </a:r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757575"/>
                </a:solidFill>
                <a:effectLst/>
                <a:latin typeface="sohne"/>
              </a:rPr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Photo by </a:t>
            </a:r>
            <a:r>
              <a:rPr lang="en-US" b="0" i="0" u="sng" dirty="0">
                <a:effectLst/>
                <a:latin typeface="sohne"/>
                <a:hlinkClick r:id="rId3"/>
              </a:rPr>
              <a:t>Clay Banks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on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Unsplash</a:t>
            </a:r>
            <a:endParaRPr dirty="0"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0" dirty="0">
                <a:solidFill>
                  <a:srgbClr val="757575"/>
                </a:solidFill>
                <a:effectLst/>
                <a:latin typeface="sohne"/>
              </a:rPr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Photo by </a:t>
            </a:r>
            <a:r>
              <a:rPr lang="en-US" b="0" i="0" u="sng" dirty="0">
                <a:effectLst/>
                <a:latin typeface="sohne"/>
                <a:hlinkClick r:id="rId3"/>
              </a:rPr>
              <a:t>Clay Banks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on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Unsplash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1 Source: </a:t>
            </a:r>
            <a:r>
              <a:rPr lang="en-US" dirty="0"/>
              <a:t>Any Late at Pixels (https://www.pexels.com/photo/fresh-cut-pineapple-on-table-5945754/)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2 Source: </a:t>
            </a:r>
            <a:r>
              <a:rPr lang="en-US" dirty="0" err="1"/>
              <a:t>stevepb</a:t>
            </a:r>
            <a:r>
              <a:rPr lang="en-US" dirty="0"/>
              <a:t> at </a:t>
            </a:r>
            <a:r>
              <a:rPr lang="en-US" dirty="0" err="1"/>
              <a:t>pixabay</a:t>
            </a:r>
            <a:r>
              <a:rPr lang="en-US" dirty="0"/>
              <a:t> (https://pixabay.com/photos/calculator-calculation-insurance-385506/)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1 Source: </a:t>
            </a:r>
            <a:r>
              <a:rPr lang="en-US" dirty="0"/>
              <a:t>Alexander </a:t>
            </a:r>
            <a:r>
              <a:rPr lang="en-US" dirty="0" err="1"/>
              <a:t>Dummer</a:t>
            </a:r>
            <a:r>
              <a:rPr lang="en-US" dirty="0"/>
              <a:t> at </a:t>
            </a:r>
            <a:r>
              <a:rPr lang="en-US" dirty="0" err="1"/>
              <a:t>Pexels</a:t>
            </a:r>
            <a:r>
              <a:rPr lang="en-US" dirty="0"/>
              <a:t> (https://www.pexels.com/photo/photo-of-toddler-smiling-1912868/)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2 Source: </a:t>
            </a:r>
            <a:r>
              <a:rPr lang="en-US" b="0" dirty="0"/>
              <a:t>Lollipop</a:t>
            </a:r>
            <a:r>
              <a:rPr lang="en-US" b="1" dirty="0"/>
              <a:t> </a:t>
            </a:r>
            <a:r>
              <a:rPr lang="en-US" dirty="0"/>
              <a:t>Photography UK at </a:t>
            </a:r>
            <a:r>
              <a:rPr lang="en-US" dirty="0" err="1"/>
              <a:t>Pixabay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Image by </a:t>
            </a:r>
            <a:r>
              <a:rPr lang="en-US" b="0" i="0" u="sng" dirty="0">
                <a:effectLst/>
                <a:latin typeface="sohne"/>
                <a:hlinkClick r:id="rId3"/>
              </a:rPr>
              <a:t>Peggy </a:t>
            </a:r>
            <a:r>
              <a:rPr lang="en-US" b="0" i="0" u="sng" dirty="0" err="1">
                <a:effectLst/>
                <a:latin typeface="sohne"/>
                <a:hlinkClick r:id="rId3"/>
              </a:rPr>
              <a:t>Choucair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from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Pixabay</a:t>
            </a:r>
            <a:r>
              <a:rPr lang="en-US" b="0" i="0" u="sng" dirty="0">
                <a:effectLst/>
                <a:latin typeface="sohne"/>
              </a:rPr>
              <a:t> (https://pixabay.com/photos/glass-sphere-landscape-bullet-glass-3931999/)</a:t>
            </a:r>
            <a:endParaRPr lang="en-US" dirty="0"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Background Image Source: 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Image by </a:t>
            </a:r>
            <a:r>
              <a:rPr lang="en-US" b="0" i="0" u="sng" dirty="0">
                <a:effectLst/>
                <a:latin typeface="sohne"/>
                <a:hlinkClick r:id="rId3"/>
              </a:rPr>
              <a:t>Peggy </a:t>
            </a:r>
            <a:r>
              <a:rPr lang="en-US" b="0" i="0" u="sng" dirty="0" err="1">
                <a:effectLst/>
                <a:latin typeface="sohne"/>
                <a:hlinkClick r:id="rId3"/>
              </a:rPr>
              <a:t>Choucair</a:t>
            </a:r>
            <a:r>
              <a:rPr lang="en-US" b="0" i="0" dirty="0">
                <a:solidFill>
                  <a:srgbClr val="757575"/>
                </a:solidFill>
                <a:effectLst/>
                <a:latin typeface="sohne"/>
              </a:rPr>
              <a:t> from </a:t>
            </a:r>
            <a:r>
              <a:rPr lang="en-US" b="0" i="0" u="sng" dirty="0" err="1">
                <a:effectLst/>
                <a:latin typeface="sohne"/>
                <a:hlinkClick r:id="rId4"/>
              </a:rPr>
              <a:t>Pixabay</a:t>
            </a:r>
            <a:r>
              <a:rPr lang="en-US" b="0" i="0" u="sng" dirty="0">
                <a:effectLst/>
                <a:latin typeface="sohne"/>
              </a:rPr>
              <a:t> (https://pixabay.com/photos/glass-sphere-landscape-bullet-glass-3931999/)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s/photos/sharing?utm_source=unsplash&amp;utm_medium=referral&amp;utm_content=creditCopyText" TargetMode="External"/><Relationship Id="rId4" Type="http://schemas.openxmlformats.org/officeDocument/2006/relationships/hyperlink" Target="https://unsplash.com/@ecasap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;p1">
            <a:extLst>
              <a:ext uri="{FF2B5EF4-FFF2-40B4-BE49-F238E27FC236}">
                <a16:creationId xmlns:a16="http://schemas.microsoft.com/office/drawing/2014/main" id="{D2BF2FB1-E165-885A-935A-3039A454FE1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" y="-180875"/>
            <a:ext cx="12191949" cy="8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6755074" y="3429000"/>
            <a:ext cx="5436900" cy="3659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CA" sz="4800" b="0" i="0" u="none" strike="noStrike" cap="none" dirty="0">
                <a:solidFill>
                  <a:srgbClr val="FFFFFF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Embedded Ethics:</a:t>
            </a:r>
            <a:br>
              <a:rPr lang="en-CA" sz="4800" b="0" i="0" u="none" strike="noStrike" cap="none" dirty="0">
                <a:solidFill>
                  <a:srgbClr val="FFFFFF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</a:br>
            <a:br>
              <a:rPr lang="en-CA" sz="4800" b="0" i="0" u="none" strike="noStrike" cap="none" dirty="0">
                <a:solidFill>
                  <a:srgbClr val="FF5722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</a:br>
            <a:r>
              <a:rPr lang="en-CA" sz="4800" b="0" i="0" u="none" strike="noStrike" cap="none" dirty="0">
                <a:solidFill>
                  <a:srgbClr val="FF5722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Disability and </a:t>
            </a:r>
            <a:endParaRPr sz="48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CA" sz="4800" b="0" i="0" u="none" strike="noStrike" cap="none" dirty="0">
                <a:solidFill>
                  <a:srgbClr val="FF5722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Software Accessibility</a:t>
            </a:r>
            <a:endParaRPr sz="48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48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-CA" sz="3600" b="0" i="0" u="none" strike="noStrike" cap="none" dirty="0">
                <a:solidFill>
                  <a:schemeClr val="lt1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Module 1</a:t>
            </a:r>
            <a:endParaRPr sz="3600" b="0" i="0" u="none" strike="noStrike" cap="none" dirty="0">
              <a:solidFill>
                <a:srgbClr val="FF5722"/>
              </a:solidFill>
              <a:latin typeface="Bierstadt" panose="020B0004020202020204" pitchFamily="34" charset="0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838200" y="674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Building Blocks of a Theory of Fairness</a:t>
            </a:r>
            <a:endParaRPr lang="en-US" sz="360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226" name="Google Shape;226;p6"/>
          <p:cNvSpPr txBox="1">
            <a:spLocks noGrp="1"/>
          </p:cNvSpPr>
          <p:nvPr>
            <p:ph type="body" idx="1"/>
          </p:nvPr>
        </p:nvSpPr>
        <p:spPr>
          <a:xfrm>
            <a:off x="7739748" y="4828880"/>
            <a:ext cx="3207624" cy="57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6"/>
          <p:cNvSpPr txBox="1">
            <a:spLocks noGrp="1"/>
          </p:cNvSpPr>
          <p:nvPr>
            <p:ph type="sldNum" idx="12"/>
          </p:nvPr>
        </p:nvSpPr>
        <p:spPr>
          <a:xfrm>
            <a:off x="8632065" y="618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950067" y="1123236"/>
            <a:ext cx="4927916" cy="262266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974038" y="3860816"/>
            <a:ext cx="4927916" cy="2731872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447349" y="3900888"/>
            <a:ext cx="4927916" cy="26226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6447349" y="1143336"/>
            <a:ext cx="4927916" cy="26226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879153" y="2957990"/>
            <a:ext cx="51660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Efficiency: 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resources are allocated where they are used most effectively.</a:t>
            </a:r>
            <a:endParaRPr lang="en-US" sz="1800">
              <a:solidFill>
                <a:schemeClr val="lt1"/>
              </a:solidFill>
              <a:latin typeface="Bierstadt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1077065" y="5690823"/>
            <a:ext cx="47749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Desert: 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people get what they deserve (e.g. because they have worked for it)</a:t>
            </a:r>
            <a:endParaRPr lang="en-US" sz="1800">
              <a:solidFill>
                <a:schemeClr val="lt1"/>
              </a:solidFill>
              <a:latin typeface="Bierstadt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6456595" y="2892466"/>
            <a:ext cx="49263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Rights to a minimum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: making sure everyone has a bare minimum needed to survive, thrive, etc.</a:t>
            </a:r>
            <a:endParaRPr lang="en-US" sz="1800">
              <a:solidFill>
                <a:schemeClr val="lt1"/>
              </a:solidFill>
              <a:latin typeface="Bierstadt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6488572" y="5577211"/>
            <a:ext cx="49279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Equality: 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everyone gets the same amount of resources, or that no one receives more or less for arbitrary reasons.</a:t>
            </a:r>
            <a:endParaRPr lang="en-US" sz="1800">
              <a:solidFill>
                <a:schemeClr val="lt1"/>
              </a:solidFill>
              <a:latin typeface="Bierstadt"/>
            </a:endParaRPr>
          </a:p>
        </p:txBody>
      </p:sp>
      <p:pic>
        <p:nvPicPr>
          <p:cNvPr id="236" name="Google Shape;236;p6" descr="Diagram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347" y="1409311"/>
            <a:ext cx="2317355" cy="154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 descr="A white plate with a face drawn on it&#10;&#10;Description automatically generated with medium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335" y="1399650"/>
            <a:ext cx="2095944" cy="139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 descr="A picture containing grass, outdoor, pers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451" y="4128217"/>
            <a:ext cx="2254470" cy="149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 descr="A group of people in a gym&#10;&#10;Description automatically generated with low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797" y="4029021"/>
            <a:ext cx="2305917" cy="153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Egalitarianism</a:t>
            </a:r>
            <a:endParaRPr/>
          </a:p>
        </p:txBody>
      </p:sp>
      <p:sp>
        <p:nvSpPr>
          <p:cNvPr id="245" name="Google Shape;245;p7"/>
          <p:cNvSpPr txBox="1">
            <a:spLocks noGrp="1"/>
          </p:cNvSpPr>
          <p:nvPr>
            <p:ph type="body" idx="1"/>
          </p:nvPr>
        </p:nvSpPr>
        <p:spPr>
          <a:xfrm>
            <a:off x="1509486" y="1746024"/>
            <a:ext cx="9173028" cy="479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Assign resources equally.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1005375" y="63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Zooming in on Equality</a:t>
            </a:r>
            <a:endParaRPr lang="en-US" sz="360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210641" y="1216194"/>
            <a:ext cx="5725550" cy="26489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3680484" y="2863647"/>
            <a:ext cx="50942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Equality: 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that everyone gets the same amount of resources, or that </a:t>
            </a:r>
            <a:r>
              <a:rPr lang="en-US" sz="18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no one receives more or less for arbitrary reasons</a:t>
            </a:r>
            <a:r>
              <a:rPr lang="en-US" sz="18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.</a:t>
            </a:r>
            <a:endParaRPr lang="en-US" sz="1800">
              <a:solidFill>
                <a:schemeClr val="lt1"/>
              </a:solidFill>
              <a:latin typeface="Bierstadt"/>
            </a:endParaRPr>
          </a:p>
        </p:txBody>
      </p:sp>
      <p:pic>
        <p:nvPicPr>
          <p:cNvPr id="251" name="Google Shape;251;p7" descr="A group of people in a gym&#10;&#10;Description automatically generated with low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041" y="1290885"/>
            <a:ext cx="2305917" cy="153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/>
          <p:nvPr/>
        </p:nvSpPr>
        <p:spPr>
          <a:xfrm>
            <a:off x="448191" y="4720665"/>
            <a:ext cx="2116722" cy="674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3258125" y="4720403"/>
            <a:ext cx="2116722" cy="674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9182837" y="4698816"/>
            <a:ext cx="2409092" cy="674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6205653" y="4732664"/>
            <a:ext cx="2116722" cy="674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600071" y="4857714"/>
            <a:ext cx="18129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Sexuality</a:t>
            </a:r>
            <a:endParaRPr lang="en-US" sz="2000" dirty="0">
              <a:solidFill>
                <a:schemeClr val="lt1"/>
              </a:solidFill>
              <a:latin typeface="Bierstadt"/>
              <a:ea typeface="Calibri"/>
              <a:cs typeface="Calibri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3411737" y="4869975"/>
            <a:ext cx="18129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Race</a:t>
            </a:r>
            <a:endParaRPr sz="2000" dirty="0">
              <a:solidFill>
                <a:schemeClr val="lt1"/>
              </a:solidFill>
              <a:latin typeface="Bierstadt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6354599" y="4857714"/>
            <a:ext cx="18129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Gender</a:t>
            </a:r>
            <a:endParaRPr sz="2000" dirty="0">
              <a:solidFill>
                <a:schemeClr val="lt1"/>
              </a:solidFill>
              <a:latin typeface="Bierstadt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9398194" y="4829789"/>
            <a:ext cx="20633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Disability</a:t>
            </a:r>
            <a:endParaRPr sz="2000" dirty="0">
              <a:solidFill>
                <a:schemeClr val="lt1"/>
              </a:solidFill>
              <a:latin typeface="Bierstadt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7"/>
          <p:cNvCxnSpPr/>
          <p:nvPr/>
        </p:nvCxnSpPr>
        <p:spPr>
          <a:xfrm flipH="1">
            <a:off x="1509486" y="3879310"/>
            <a:ext cx="3433555" cy="80810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1" name="Google Shape;261;p7"/>
          <p:cNvCxnSpPr/>
          <p:nvPr/>
        </p:nvCxnSpPr>
        <p:spPr>
          <a:xfrm>
            <a:off x="7104185" y="3900460"/>
            <a:ext cx="3180024" cy="74302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62;p7"/>
          <p:cNvCxnSpPr/>
          <p:nvPr/>
        </p:nvCxnSpPr>
        <p:spPr>
          <a:xfrm flipH="1">
            <a:off x="4723228" y="3955331"/>
            <a:ext cx="729176" cy="63327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3" name="Google Shape;263;p7"/>
          <p:cNvCxnSpPr/>
          <p:nvPr/>
        </p:nvCxnSpPr>
        <p:spPr>
          <a:xfrm>
            <a:off x="6507210" y="3993457"/>
            <a:ext cx="678406" cy="62493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7"/>
          <p:cNvCxnSpPr/>
          <p:nvPr/>
        </p:nvCxnSpPr>
        <p:spPr>
          <a:xfrm>
            <a:off x="5881048" y="4071221"/>
            <a:ext cx="18844" cy="182311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5" name="Google Shape;265;p7"/>
          <p:cNvSpPr/>
          <p:nvPr/>
        </p:nvSpPr>
        <p:spPr>
          <a:xfrm>
            <a:off x="3944983" y="5957084"/>
            <a:ext cx="3937799" cy="674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3930992" y="6104985"/>
            <a:ext cx="39377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Other context-specific factors</a:t>
            </a:r>
            <a:endParaRPr lang="en-US" sz="2000">
              <a:solidFill>
                <a:schemeClr val="lt1"/>
              </a:solidFill>
              <a:latin typeface="Bierstadt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>
            <a:spLocks noGrp="1"/>
          </p:cNvSpPr>
          <p:nvPr>
            <p:ph type="title"/>
          </p:nvPr>
        </p:nvSpPr>
        <p:spPr>
          <a:xfrm>
            <a:off x="838200" y="-874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Back to the Inheritance Case</a:t>
            </a:r>
            <a:endParaRPr lang="en-US" sz="360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1" descr="A picture containing grass, outdoor, sky, field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090" y="5030789"/>
            <a:ext cx="164817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"/>
          <p:cNvSpPr/>
          <p:nvPr/>
        </p:nvSpPr>
        <p:spPr>
          <a:xfrm>
            <a:off x="6799529" y="5001739"/>
            <a:ext cx="2877711" cy="1680917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7007169" y="5908499"/>
            <a:ext cx="2462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Desert: </a:t>
            </a:r>
            <a:r>
              <a:rPr lang="en-US" sz="12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people get what they deserve (e.g. because they have worked for it)</a:t>
            </a:r>
            <a:endParaRPr lang="en-US" dirty="0">
              <a:solidFill>
                <a:schemeClr val="lt1"/>
              </a:solidFill>
              <a:latin typeface="Bierstadt"/>
            </a:endParaRPr>
          </a:p>
        </p:txBody>
      </p:sp>
      <p:pic>
        <p:nvPicPr>
          <p:cNvPr id="312" name="Google Shape;312;p11" descr="A picture containing grass, outdoor, pers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994" y="5024356"/>
            <a:ext cx="1234780" cy="81784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/>
          <p:nvPr/>
        </p:nvSpPr>
        <p:spPr>
          <a:xfrm>
            <a:off x="6824626" y="2972754"/>
            <a:ext cx="2877710" cy="171342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7076875" y="3955064"/>
            <a:ext cx="24114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Rights to a minimum</a:t>
            </a:r>
            <a:r>
              <a:rPr lang="en-US" sz="12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: making sure that everyone has a bare minimum needed to survive, thrive, etc.</a:t>
            </a:r>
            <a:endParaRPr lang="en-US" dirty="0">
              <a:solidFill>
                <a:schemeClr val="lt1"/>
              </a:solidFill>
              <a:latin typeface="Bierstadt"/>
            </a:endParaRPr>
          </a:p>
        </p:txBody>
      </p:sp>
      <p:pic>
        <p:nvPicPr>
          <p:cNvPr id="315" name="Google Shape;315;p11" descr="A white plate with a face drawn on it&#10;&#10;Description automatically generated with medium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091" y="3069601"/>
            <a:ext cx="1277029" cy="851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1"/>
          <p:cNvSpPr/>
          <p:nvPr/>
        </p:nvSpPr>
        <p:spPr>
          <a:xfrm>
            <a:off x="6799529" y="1022290"/>
            <a:ext cx="2977104" cy="17134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 txBox="1"/>
          <p:nvPr/>
        </p:nvSpPr>
        <p:spPr>
          <a:xfrm>
            <a:off x="6824626" y="1907296"/>
            <a:ext cx="2977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Equality: </a:t>
            </a:r>
            <a:r>
              <a:rPr lang="en-US" sz="1200" dirty="0">
                <a:solidFill>
                  <a:schemeClr val="lt1"/>
                </a:solidFill>
                <a:latin typeface="Bierstadt"/>
                <a:ea typeface="Calibri"/>
                <a:cs typeface="Calibri"/>
                <a:sym typeface="Calibri"/>
              </a:rPr>
              <a:t>making sure that everyone gets the same amount of resources, or that no one receives more or less for arbitrary reasons.</a:t>
            </a:r>
            <a:endParaRPr lang="en-US" dirty="0">
              <a:solidFill>
                <a:schemeClr val="lt1"/>
              </a:solidFill>
              <a:latin typeface="Bierstadt"/>
            </a:endParaRPr>
          </a:p>
        </p:txBody>
      </p:sp>
      <p:pic>
        <p:nvPicPr>
          <p:cNvPr id="318" name="Google Shape;318;p11" descr="A group of people in a gym&#10;&#10;Description automatically generated with low confidenc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145" y="1057943"/>
            <a:ext cx="1273881" cy="8493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11"/>
          <p:cNvCxnSpPr/>
          <p:nvPr/>
        </p:nvCxnSpPr>
        <p:spPr>
          <a:xfrm rot="10800000" flipH="1">
            <a:off x="2018574" y="3668254"/>
            <a:ext cx="699320" cy="1096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0" name="Google Shape;320;p11"/>
          <p:cNvCxnSpPr/>
          <p:nvPr/>
        </p:nvCxnSpPr>
        <p:spPr>
          <a:xfrm>
            <a:off x="1832907" y="3815253"/>
            <a:ext cx="853486" cy="190640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11"/>
          <p:cNvSpPr txBox="1"/>
          <p:nvPr/>
        </p:nvSpPr>
        <p:spPr>
          <a:xfrm>
            <a:off x="28266" y="3485879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$1,000,000</a:t>
            </a:r>
            <a:endParaRPr lang="en-US" sz="2800" dirty="0">
              <a:solidFill>
                <a:schemeClr val="dk1"/>
              </a:solidFill>
              <a:latin typeface="Bierstadt"/>
              <a:ea typeface="Calibri"/>
              <a:cs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1"/>
          <p:cNvCxnSpPr/>
          <p:nvPr/>
        </p:nvCxnSpPr>
        <p:spPr>
          <a:xfrm rot="10800000" flipH="1">
            <a:off x="1811645" y="1734107"/>
            <a:ext cx="954165" cy="189469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3" name="Google Shape;323;p11" descr="A picture containing table, indoor, person, little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946" y="1066494"/>
            <a:ext cx="979097" cy="135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" descr="A picture containing table, indoor, person, little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946" y="3205961"/>
            <a:ext cx="916774" cy="1270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1"/>
          <p:cNvSpPr txBox="1"/>
          <p:nvPr/>
        </p:nvSpPr>
        <p:spPr>
          <a:xfrm>
            <a:off x="2363307" y="2448924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$200,000</a:t>
            </a:r>
            <a:endParaRPr lang="en-US" sz="2800" dirty="0">
              <a:solidFill>
                <a:schemeClr val="dk1"/>
              </a:solidFill>
              <a:latin typeface="Bierstadt"/>
              <a:ea typeface="Calibri"/>
              <a:cs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2368234" y="4477245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$200,000</a:t>
            </a:r>
            <a:endParaRPr sz="2800" dirty="0">
              <a:solidFill>
                <a:schemeClr val="dk1"/>
              </a:solidFill>
              <a:latin typeface="Bierstadt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 txBox="1"/>
          <p:nvPr/>
        </p:nvSpPr>
        <p:spPr>
          <a:xfrm>
            <a:off x="2312887" y="6376554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$600,</a:t>
            </a:r>
            <a:r>
              <a:rPr lang="en-US" sz="24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000</a:t>
            </a:r>
            <a:endParaRPr sz="2800" dirty="0">
              <a:solidFill>
                <a:schemeClr val="dk1"/>
              </a:solidFill>
              <a:latin typeface="Bierstadt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1"/>
          <p:cNvCxnSpPr/>
          <p:nvPr/>
        </p:nvCxnSpPr>
        <p:spPr>
          <a:xfrm flipH="1">
            <a:off x="4351261" y="5840729"/>
            <a:ext cx="2422945" cy="2935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9" name="Google Shape;329;p11"/>
          <p:cNvCxnSpPr/>
          <p:nvPr/>
        </p:nvCxnSpPr>
        <p:spPr>
          <a:xfrm flipH="1">
            <a:off x="4105700" y="3841224"/>
            <a:ext cx="2422945" cy="293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0" name="Google Shape;330;p11"/>
          <p:cNvCxnSpPr/>
          <p:nvPr/>
        </p:nvCxnSpPr>
        <p:spPr>
          <a:xfrm flipH="1">
            <a:off x="4401634" y="3920953"/>
            <a:ext cx="2208993" cy="177261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1" name="Google Shape;331;p11"/>
          <p:cNvCxnSpPr/>
          <p:nvPr/>
        </p:nvCxnSpPr>
        <p:spPr>
          <a:xfrm rot="10800000">
            <a:off x="4158605" y="1678381"/>
            <a:ext cx="2399897" cy="200614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2" name="Google Shape;332;p11"/>
          <p:cNvCxnSpPr/>
          <p:nvPr/>
        </p:nvCxnSpPr>
        <p:spPr>
          <a:xfrm flipH="1">
            <a:off x="4105700" y="1840449"/>
            <a:ext cx="2637448" cy="1102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3" name="Google Shape;333;p11"/>
          <p:cNvCxnSpPr/>
          <p:nvPr/>
        </p:nvCxnSpPr>
        <p:spPr>
          <a:xfrm flipH="1">
            <a:off x="3897140" y="1995659"/>
            <a:ext cx="2734732" cy="184703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838200" y="378694"/>
            <a:ext cx="108375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Crafting Arguments about Fairness: </a:t>
            </a:r>
            <a:b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</a:b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Primary Stakeholders</a:t>
            </a:r>
            <a:endParaRPr lang="en-US" sz="36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 txBox="1">
            <a:spLocks noGrp="1"/>
          </p:cNvSpPr>
          <p:nvPr>
            <p:ph type="body" idx="1"/>
          </p:nvPr>
        </p:nvSpPr>
        <p:spPr>
          <a:xfrm>
            <a:off x="870397" y="18041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In the other examples (organ transplants, bonuses), the relevant factors might be different. </a:t>
            </a:r>
            <a:endParaRPr lang="en-US">
              <a:latin typeface="Bierstadt"/>
            </a:endParaRPr>
          </a:p>
          <a:p>
            <a:pPr marL="685800" lvl="1" indent="-22860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E.g. In the bonuses case, perhaps what people deserve (based upon how hard they’ve worked) is much more important! </a:t>
            </a:r>
            <a:endParaRPr dirty="0">
              <a:solidFill>
                <a:schemeClr val="dk1"/>
              </a:solidFill>
              <a:latin typeface="Bierstad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343" name="Google Shape;343;p12" descr="Text, lette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79" b="-4679"/>
          <a:stretch/>
        </p:blipFill>
        <p:spPr>
          <a:xfrm>
            <a:off x="2910344" y="3437259"/>
            <a:ext cx="2024547" cy="151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3;p12" descr="Text, letter&#10;&#10;Description automatically generated">
            <a:extLst>
              <a:ext uri="{FF2B5EF4-FFF2-40B4-BE49-F238E27FC236}">
                <a16:creationId xmlns:a16="http://schemas.microsoft.com/office/drawing/2014/main" id="{711C3FD4-4D81-4B58-BA00-7B53D6FAC37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79" b="-4679"/>
          <a:stretch/>
        </p:blipFill>
        <p:spPr>
          <a:xfrm>
            <a:off x="2910344" y="5027360"/>
            <a:ext cx="2024547" cy="1516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10;p11">
            <a:extLst>
              <a:ext uri="{FF2B5EF4-FFF2-40B4-BE49-F238E27FC236}">
                <a16:creationId xmlns:a16="http://schemas.microsoft.com/office/drawing/2014/main" id="{D2C6C2B6-52D4-4977-BD51-0E6FA94A8031}"/>
              </a:ext>
            </a:extLst>
          </p:cNvPr>
          <p:cNvSpPr/>
          <p:nvPr/>
        </p:nvSpPr>
        <p:spPr>
          <a:xfrm>
            <a:off x="5993932" y="4195429"/>
            <a:ext cx="2877711" cy="1680917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1;p11">
            <a:extLst>
              <a:ext uri="{FF2B5EF4-FFF2-40B4-BE49-F238E27FC236}">
                <a16:creationId xmlns:a16="http://schemas.microsoft.com/office/drawing/2014/main" id="{9CC13389-6186-4CF5-885B-3194964BC945}"/>
              </a:ext>
            </a:extLst>
          </p:cNvPr>
          <p:cNvSpPr txBox="1"/>
          <p:nvPr/>
        </p:nvSpPr>
        <p:spPr>
          <a:xfrm>
            <a:off x="6201573" y="5230015"/>
            <a:ext cx="2462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Desert: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sure people get what they deserve (e.g. because they have worked for it)</a:t>
            </a:r>
            <a:endParaRPr/>
          </a:p>
        </p:txBody>
      </p:sp>
      <p:pic>
        <p:nvPicPr>
          <p:cNvPr id="11" name="Google Shape;312;p11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110BF871-71DD-4996-A696-745F7924C06A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398" y="4345872"/>
            <a:ext cx="1234780" cy="8178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328;p11">
            <a:extLst>
              <a:ext uri="{FF2B5EF4-FFF2-40B4-BE49-F238E27FC236}">
                <a16:creationId xmlns:a16="http://schemas.microsoft.com/office/drawing/2014/main" id="{46DA49A4-73B9-4F2D-833F-B307A27373F9}"/>
              </a:ext>
            </a:extLst>
          </p:cNvPr>
          <p:cNvCxnSpPr>
            <a:cxnSpLocks/>
          </p:cNvCxnSpPr>
          <p:nvPr/>
        </p:nvCxnSpPr>
        <p:spPr>
          <a:xfrm flipH="1" flipV="1">
            <a:off x="4934892" y="4195429"/>
            <a:ext cx="1157826" cy="857912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328;p11">
            <a:extLst>
              <a:ext uri="{FF2B5EF4-FFF2-40B4-BE49-F238E27FC236}">
                <a16:creationId xmlns:a16="http://schemas.microsoft.com/office/drawing/2014/main" id="{12447C0A-5A86-461F-9CC4-FDB57C98B871}"/>
              </a:ext>
            </a:extLst>
          </p:cNvPr>
          <p:cNvCxnSpPr>
            <a:cxnSpLocks/>
          </p:cNvCxnSpPr>
          <p:nvPr/>
        </p:nvCxnSpPr>
        <p:spPr>
          <a:xfrm flipH="1">
            <a:off x="4934893" y="5035888"/>
            <a:ext cx="1059040" cy="865876"/>
          </a:xfrm>
          <a:prstGeom prst="straightConnector1">
            <a:avLst/>
          </a:prstGeom>
          <a:noFill/>
          <a:ln w="38100" cap="flat" cmpd="sng">
            <a:solidFill>
              <a:srgbClr val="548135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913327" y="4323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Crafting Argument about Fairness: </a:t>
            </a:r>
            <a:br>
              <a:rPr lang="en-US" sz="3600" dirty="0">
                <a:latin typeface="Bierstadt"/>
                <a:ea typeface="Garamond"/>
                <a:cs typeface="Garamond"/>
              </a:rPr>
            </a:b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Secondary Stakeholders</a:t>
            </a:r>
            <a:endParaRPr lang="en-US" sz="360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 txBox="1">
            <a:spLocks noGrp="1"/>
          </p:cNvSpPr>
          <p:nvPr>
            <p:ph type="body" idx="1"/>
          </p:nvPr>
        </p:nvSpPr>
        <p:spPr>
          <a:xfrm>
            <a:off x="870408" y="18350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dk1"/>
                </a:solidFill>
              </a:rPr>
              <a:t>We can also craft other arguments about a fair distribution by looking at </a:t>
            </a:r>
            <a:r>
              <a:rPr lang="en-US" i="1" dirty="0">
                <a:solidFill>
                  <a:schemeClr val="dk1"/>
                </a:solidFill>
              </a:rPr>
              <a:t>secondary stakeholders </a:t>
            </a:r>
            <a:r>
              <a:rPr lang="en-US" dirty="0">
                <a:solidFill>
                  <a:schemeClr val="dk1"/>
                </a:solidFill>
              </a:rPr>
              <a:t>who do not necessarily receive resources themselves, but instead have relevant expertise or knowledge about the situation.</a:t>
            </a: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9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title"/>
          </p:nvPr>
        </p:nvSpPr>
        <p:spPr>
          <a:xfrm>
            <a:off x="838200" y="5289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Crafting Argument about Fairness: </a:t>
            </a:r>
            <a:b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</a:rPr>
            </a:b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Secondary Stakeholders</a:t>
            </a:r>
            <a:endParaRPr lang="en-US" sz="360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340" name="Google Shape;34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 txBox="1">
            <a:spLocks noGrp="1"/>
          </p:cNvSpPr>
          <p:nvPr>
            <p:ph type="body" idx="1"/>
          </p:nvPr>
        </p:nvSpPr>
        <p:spPr>
          <a:xfrm>
            <a:off x="838200" y="2308583"/>
            <a:ext cx="10515600" cy="293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Secondary stakeholders may help to reveal other limits on a fair distribution.</a:t>
            </a:r>
          </a:p>
          <a:p>
            <a:pPr marL="685800" lvl="1" indent="-2286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E.g. a family counselor might know which ways of distributing the inheritance would cause harm to family bonds </a:t>
            </a:r>
          </a:p>
          <a:p>
            <a:pPr marL="228600" indent="-228600"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Secondary stakeholders may also provide information that is necessary to assess or put into practice the claims of the primary stakeholders. </a:t>
            </a:r>
          </a:p>
          <a:p>
            <a:pPr marL="685800" lvl="1" indent="-2286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E.g. a financial planner might know the minimum inheritance required for a reasonably comfortable, secure future. 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2400" dirty="0">
              <a:latin typeface="Bierstad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</p:txBody>
      </p:sp>
    </p:spTree>
    <p:extLst>
      <p:ext uri="{BB962C8B-B14F-4D97-AF65-F5344CB8AC3E}">
        <p14:creationId xmlns:p14="http://schemas.microsoft.com/office/powerpoint/2010/main" val="216494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 descr="A person holding a bowl of tomatoes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 txBox="1">
            <a:spLocks noGrp="1"/>
          </p:cNvSpPr>
          <p:nvPr>
            <p:ph type="title"/>
          </p:nvPr>
        </p:nvSpPr>
        <p:spPr>
          <a:xfrm>
            <a:off x="831894" y="1810664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dirty="0">
                <a:solidFill>
                  <a:schemeClr val="dk1"/>
                </a:solidFill>
                <a:latin typeface="Bierstadt"/>
                <a:ea typeface="Garamond"/>
                <a:cs typeface="Garamond"/>
                <a:sym typeface="Garamond"/>
              </a:rPr>
              <a:t>Distributive Justice</a:t>
            </a:r>
            <a:endParaRPr lang="en-US" dirty="0">
              <a:solidFill>
                <a:schemeClr val="dk1"/>
              </a:solidFill>
              <a:latin typeface="Bierstadt"/>
            </a:endParaRPr>
          </a:p>
        </p:txBody>
      </p:sp>
      <p:sp>
        <p:nvSpPr>
          <p:cNvPr id="178" name="Google Shape;178;p1"/>
          <p:cNvSpPr>
            <a:spLocks noGrp="1"/>
          </p:cNvSpPr>
          <p:nvPr>
            <p:ph type="sldNum" idx="12"/>
          </p:nvPr>
        </p:nvSpPr>
        <p:spPr>
          <a:xfrm>
            <a:off x="2568203" y="1232300"/>
            <a:ext cx="365760" cy="365125"/>
          </a:xfrm>
          <a:prstGeom prst="ellipse">
            <a:avLst/>
          </a:prstGeom>
          <a:solidFill>
            <a:schemeClr val="lt1">
              <a:alpha val="69803"/>
            </a:schemeClr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80" name="Google Shape;180;p1"/>
          <p:cNvSpPr txBox="1">
            <a:spLocks noGrp="1"/>
          </p:cNvSpPr>
          <p:nvPr>
            <p:ph type="body" idx="1"/>
          </p:nvPr>
        </p:nvSpPr>
        <p:spPr>
          <a:xfrm>
            <a:off x="712075" y="3520861"/>
            <a:ext cx="4593021" cy="26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228600" lvl="0" indent="-25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Clr>
                <a:schemeClr val="dk1"/>
              </a:buClr>
              <a:buSzPct val="100000"/>
              <a:buNone/>
            </a:pPr>
            <a:r>
              <a:rPr lang="en-US" sz="80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Any case in which it is not possible to give everyone as much as they would want raises ethical questions of </a:t>
            </a:r>
            <a:r>
              <a:rPr lang="en-US" sz="8000" b="1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distributive justice</a:t>
            </a:r>
            <a:r>
              <a:rPr lang="en-US" sz="80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.</a:t>
            </a:r>
            <a:r>
              <a:rPr lang="en-US" sz="8000" dirty="0">
                <a:solidFill>
                  <a:schemeClr val="dk1"/>
                </a:solidFill>
                <a:latin typeface="Bierstadt"/>
              </a:rPr>
              <a:t> </a:t>
            </a:r>
            <a:endParaRPr>
              <a:latin typeface="Bierstadt"/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8494441" y="6279814"/>
            <a:ext cx="617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by </a:t>
            </a:r>
            <a:r>
              <a:rPr lang="en-US" sz="1800" b="0" i="0" u="sng" strike="noStrike" cap="none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Elaine </a:t>
            </a:r>
            <a:r>
              <a:rPr lang="en-US" sz="18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Casap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18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" descr="A person writing on a piece of paper&#10;&#10;Description automatically generated with medium confidence"/>
          <p:cNvPicPr preferRelativeResize="0"/>
          <p:nvPr/>
        </p:nvPicPr>
        <p:blipFill rotWithShape="1">
          <a:blip r:embed="rId3" cstate="screen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492" y="1803042"/>
            <a:ext cx="4496874" cy="326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 txBox="1">
            <a:spLocks noGrp="1"/>
          </p:cNvSpPr>
          <p:nvPr>
            <p:ph type="body" idx="1"/>
          </p:nvPr>
        </p:nvSpPr>
        <p:spPr>
          <a:xfrm>
            <a:off x="619122" y="1709481"/>
            <a:ext cx="5574805" cy="395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FFFFFF"/>
              </a:buClr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When a person passes away, their property is transferred to other people in their life. </a:t>
            </a:r>
            <a:endParaRPr lang="en-US">
              <a:solidFill>
                <a:schemeClr val="tx1"/>
              </a:solidFill>
            </a:endParaRPr>
          </a:p>
          <a:p>
            <a:pPr marL="228600" indent="-228600">
              <a:buClr>
                <a:srgbClr val="FFFFFF"/>
              </a:buClr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In some cases, they leave a will that specifies to whom their property should be given. </a:t>
            </a:r>
            <a:endParaRPr>
              <a:solidFill>
                <a:schemeClr val="tx1"/>
              </a:solidFill>
            </a:endParaRPr>
          </a:p>
          <a:p>
            <a:pPr marL="228600" indent="-228600">
              <a:buClr>
                <a:srgbClr val="FFFFFF"/>
              </a:buClr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When there is no will, how should their property be distributed? 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90" name="Google Shape;19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844325" y="333074"/>
            <a:ext cx="2950421" cy="162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ierstadt"/>
                <a:ea typeface="Garamond"/>
                <a:cs typeface="Garamond"/>
                <a:sym typeface="Garamond"/>
              </a:rPr>
              <a:t>Inheritance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Bierstad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" descr="A picture containing person, person,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432" y="1749380"/>
            <a:ext cx="5464398" cy="335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951649" y="322342"/>
            <a:ext cx="5251316" cy="162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ierstadt"/>
                <a:ea typeface="Garamond"/>
                <a:cs typeface="Garamond"/>
                <a:sym typeface="Garamond"/>
              </a:rPr>
              <a:t>Organ Transplants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Bierstadt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body" idx="1"/>
          </p:nvPr>
        </p:nvSpPr>
        <p:spPr>
          <a:xfrm>
            <a:off x="737179" y="1752411"/>
            <a:ext cx="4619621" cy="395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chemeClr val="tx1"/>
                </a:solidFill>
                <a:latin typeface="Bierstadt"/>
              </a:rPr>
              <a:t>Organ transplants are a clear example of distributive justice.</a:t>
            </a:r>
            <a:endParaRPr lang="en-US" sz="2400">
              <a:solidFill>
                <a:schemeClr val="tx1"/>
              </a:solidFill>
              <a:latin typeface="Bierstad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chemeClr val="tx1"/>
                </a:solidFill>
                <a:latin typeface="Bierstadt"/>
              </a:rPr>
              <a:t>There are usually more people who need organs than organs available.</a:t>
            </a:r>
            <a:endParaRPr sz="2400">
              <a:solidFill>
                <a:schemeClr val="tx1"/>
              </a:solidFill>
              <a:latin typeface="Bierstadt"/>
            </a:endParaRPr>
          </a:p>
          <a:p>
            <a:pPr marL="228600" indent="-228600">
              <a:buClr>
                <a:srgbClr val="FFFFFF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Bierstadt"/>
              </a:rPr>
              <a:t>How do we decide who should get the limited supply of organs? </a:t>
            </a:r>
            <a:endParaRPr sz="2400">
              <a:solidFill>
                <a:schemeClr val="tx1"/>
              </a:solidFill>
              <a:latin typeface="Bierstadt"/>
            </a:endParaRPr>
          </a:p>
        </p:txBody>
      </p:sp>
      <p:sp>
        <p:nvSpPr>
          <p:cNvPr id="201" name="Google Shape;20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sldNum" idx="12"/>
          </p:nvPr>
        </p:nvSpPr>
        <p:spPr>
          <a:xfrm>
            <a:off x="8952140" y="6356350"/>
            <a:ext cx="7589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4" descr="Text, lette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79" b="-4679"/>
          <a:stretch/>
        </p:blipFill>
        <p:spPr>
          <a:xfrm>
            <a:off x="6171125" y="1862797"/>
            <a:ext cx="4904706" cy="306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139521" y="595125"/>
            <a:ext cx="5266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ierstadt"/>
                <a:ea typeface="Garamond"/>
                <a:cs typeface="Garamond"/>
                <a:sym typeface="Garamond"/>
              </a:rPr>
              <a:t>Bonuses at Work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Bierstadt"/>
            </a:endParaRPr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804672" y="2022601"/>
            <a:ext cx="4370794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Bierstadt"/>
              </a:rPr>
              <a:t>At some workplaces, the management will give bonuses to employees after a successful year. </a:t>
            </a:r>
            <a:endParaRPr lang="en-US" sz="2400">
              <a:solidFill>
                <a:schemeClr val="tx1"/>
              </a:solidFill>
              <a:latin typeface="Bierstad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tx1"/>
                </a:solidFill>
                <a:latin typeface="Bierstadt"/>
              </a:rPr>
              <a:t>How should the bonuses be given out to employees? Should some receive a greater bonus than others?</a:t>
            </a:r>
            <a:endParaRPr sz="2400">
              <a:solidFill>
                <a:schemeClr val="tx1"/>
              </a:solidFill>
              <a:latin typeface="Bierstad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" descr="A picture containing person, wooden, shoes, feet&#10;&#10;Description automatically generated"/>
          <p:cNvPicPr preferRelativeResize="0"/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7801" y="2157211"/>
            <a:ext cx="3921984" cy="26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687946" y="674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Bierstadt"/>
                <a:ea typeface="Garamond"/>
                <a:cs typeface="Garamond"/>
                <a:sym typeface="Garamond"/>
              </a:rPr>
              <a:t>Justice and Fairness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Bierstadt"/>
            </a:endParaRPr>
          </a:p>
        </p:txBody>
      </p:sp>
      <p:sp>
        <p:nvSpPr>
          <p:cNvPr id="218" name="Google Shape;218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body" idx="1"/>
          </p:nvPr>
        </p:nvSpPr>
        <p:spPr>
          <a:xfrm>
            <a:off x="687947" y="1396330"/>
            <a:ext cx="6619739" cy="478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Ethics asks two questions: </a:t>
            </a:r>
            <a:endParaRPr lang="en-US" sz="2400">
              <a:solidFill>
                <a:schemeClr val="dk1"/>
              </a:solidFill>
              <a:latin typeface="Bierstadt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Are there ways of distributing these resources that are ‘unjust’ or ‘unfair’?</a:t>
            </a:r>
            <a:endParaRPr sz="2400">
              <a:solidFill>
                <a:schemeClr val="dk1"/>
              </a:solidFill>
              <a:latin typeface="Bierstad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E.g. You shouldn’t give the whole inheritance to just one person!</a:t>
            </a:r>
          </a:p>
          <a:p>
            <a:pPr marL="685800" lvl="1" indent="-22860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While many people become upset when they do not get what they want, if a decision </a:t>
            </a:r>
            <a:r>
              <a:rPr lang="en-US" i="1" dirty="0">
                <a:solidFill>
                  <a:schemeClr val="dk1"/>
                </a:solidFill>
                <a:latin typeface="Bierstadt"/>
              </a:rPr>
              <a:t>really is </a:t>
            </a:r>
            <a:r>
              <a:rPr lang="en-US" dirty="0">
                <a:solidFill>
                  <a:schemeClr val="dk1"/>
                </a:solidFill>
                <a:latin typeface="Bierstadt"/>
              </a:rPr>
              <a:t>unjust or unfair, they would be </a:t>
            </a:r>
            <a:r>
              <a:rPr lang="en-US" i="1" dirty="0">
                <a:solidFill>
                  <a:schemeClr val="dk1"/>
                </a:solidFill>
                <a:latin typeface="Bierstadt"/>
              </a:rPr>
              <a:t>entitled</a:t>
            </a:r>
            <a:r>
              <a:rPr lang="en-US" dirty="0">
                <a:solidFill>
                  <a:schemeClr val="dk1"/>
                </a:solidFill>
                <a:latin typeface="Bierstadt"/>
              </a:rPr>
              <a:t> to feel upset. </a:t>
            </a:r>
            <a:endParaRPr>
              <a:solidFill>
                <a:schemeClr val="dk1"/>
              </a:solidFill>
              <a:latin typeface="Bierstadt"/>
            </a:endParaRPr>
          </a:p>
          <a:p>
            <a:pPr marL="514350" indent="-514350">
              <a:buClr>
                <a:schemeClr val="dk1"/>
              </a:buClr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Is there some ‘just’ or ‘fair’ way that we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should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distribute these resources? </a:t>
            </a:r>
            <a:endParaRPr sz="2400">
              <a:solidFill>
                <a:schemeClr val="dk1"/>
              </a:solidFill>
              <a:latin typeface="Bierstad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838200" y="2713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Relativism</a:t>
            </a:r>
            <a:endParaRPr lang="en-US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275" name="Google Shape;27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 txBox="1">
            <a:spLocks noGrp="1"/>
          </p:cNvSpPr>
          <p:nvPr>
            <p:ph type="body" idx="1"/>
          </p:nvPr>
        </p:nvSpPr>
        <p:spPr>
          <a:xfrm>
            <a:off x="838200" y="1489525"/>
            <a:ext cx="10515600" cy="52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Of course, people will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disagree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about which of these factors matter. But are their answers just a matter of opinion? </a:t>
            </a:r>
            <a:endParaRPr lang="en-US" sz="240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indent="-22860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One reason to think that moral questions are </a:t>
            </a:r>
            <a:r>
              <a:rPr lang="en-US" sz="2400" b="1" dirty="0">
                <a:solidFill>
                  <a:schemeClr val="dk1"/>
                </a:solidFill>
                <a:latin typeface="Bierstadt"/>
              </a:rPr>
              <a:t>not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just a matter of opinion is our intuitive response to being wronged by another person. </a:t>
            </a:r>
            <a:endParaRPr sz="2400">
              <a:solidFill>
                <a:schemeClr val="dk1"/>
              </a:solidFill>
              <a:latin typeface="Bierstadt"/>
            </a:endParaRPr>
          </a:p>
          <a:p>
            <a:pPr marL="228600" indent="-22860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Another reason is that it is possible to craft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arguments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about fairness. </a:t>
            </a:r>
            <a:endParaRPr sz="2400">
              <a:solidFill>
                <a:schemeClr val="dk1"/>
              </a:solidFill>
              <a:latin typeface="Bierstad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</p:txBody>
      </p:sp>
      <p:pic>
        <p:nvPicPr>
          <p:cNvPr id="277" name="Google Shape;277;p8" descr="A picture containing diagram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000" y="2890150"/>
            <a:ext cx="2493706" cy="137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8" descr="A picture containing food, piece, fruit, slic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718" y="2618729"/>
            <a:ext cx="1286831" cy="17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"/>
          <p:cNvSpPr txBox="1"/>
          <p:nvPr/>
        </p:nvSpPr>
        <p:spPr>
          <a:xfrm>
            <a:off x="4788038" y="3437938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Ethics?</a:t>
            </a:r>
            <a:endParaRPr/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8"/>
          <p:cNvCxnSpPr/>
          <p:nvPr/>
        </p:nvCxnSpPr>
        <p:spPr>
          <a:xfrm>
            <a:off x="6527409" y="3629465"/>
            <a:ext cx="94253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1" name="Google Shape;281;p8"/>
          <p:cNvCxnSpPr/>
          <p:nvPr/>
        </p:nvCxnSpPr>
        <p:spPr>
          <a:xfrm rot="10800000">
            <a:off x="4121834" y="3629465"/>
            <a:ext cx="869852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title"/>
          </p:nvPr>
        </p:nvSpPr>
        <p:spPr>
          <a:xfrm>
            <a:off x="870397" y="260638"/>
            <a:ext cx="108375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Crafting Arguments about Fairness Primary Stakeholders</a:t>
            </a:r>
            <a:endParaRPr lang="en-US" sz="36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288" name="Google Shape;288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 txBox="1">
            <a:spLocks noGrp="1"/>
          </p:cNvSpPr>
          <p:nvPr>
            <p:ph type="body" idx="1"/>
          </p:nvPr>
        </p:nvSpPr>
        <p:spPr>
          <a:xfrm>
            <a:off x="919302" y="1650049"/>
            <a:ext cx="10629550" cy="44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To make an argument that some distribution is fair, we can begin by looking at the perspectives of the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primary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stakeholders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who might receive resources.</a:t>
            </a: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For example, in the inheritance case, you might identify the different people who might be eligible to receive inheritance:</a:t>
            </a:r>
            <a:endParaRPr sz="240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Bierstad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dk1"/>
              </a:solidFill>
              <a:latin typeface="Bierstadt"/>
            </a:endParaRPr>
          </a:p>
        </p:txBody>
      </p:sp>
      <p:pic>
        <p:nvPicPr>
          <p:cNvPr id="290" name="Google Shape;290;p9" descr="A picture containing grass, outdoor, sky, field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611" y="3400918"/>
            <a:ext cx="3595612" cy="216298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/>
          <p:nvPr/>
        </p:nvSpPr>
        <p:spPr>
          <a:xfrm>
            <a:off x="2589871" y="5648014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Children</a:t>
            </a:r>
            <a:endParaRPr lang="en-US">
              <a:solidFill>
                <a:schemeClr val="dk1"/>
              </a:solidFill>
              <a:latin typeface="Bierstadt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7656624" y="5650578"/>
            <a:ext cx="2038374" cy="5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Bierstadt"/>
                <a:ea typeface="Calibri"/>
                <a:cs typeface="Calibri"/>
                <a:sym typeface="Calibri"/>
              </a:rPr>
              <a:t>Spouses</a:t>
            </a:r>
            <a:endParaRPr dirty="0">
              <a:solidFill>
                <a:schemeClr val="dk1"/>
              </a:solidFill>
              <a:latin typeface="Bierstadt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9" descr="A picture containing table, indoor, person, littl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872" y="3400918"/>
            <a:ext cx="1560746" cy="216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3;p9" descr="A picture containing table, indoor, person, little&#10;&#10;Description automatically generated">
            <a:extLst>
              <a:ext uri="{FF2B5EF4-FFF2-40B4-BE49-F238E27FC236}">
                <a16:creationId xmlns:a16="http://schemas.microsoft.com/office/drawing/2014/main" id="{D63842C1-ACE6-408B-B845-23B1EA333E5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37" y="3400918"/>
            <a:ext cx="1463918" cy="216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838200" y="3786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Crafting Arguments about Fairness:</a:t>
            </a:r>
            <a:b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</a:rPr>
            </a:br>
            <a:r>
              <a:rPr lang="en-US" sz="3600" dirty="0">
                <a:solidFill>
                  <a:srgbClr val="002060"/>
                </a:solidFill>
                <a:latin typeface="Bierstadt"/>
                <a:ea typeface="Garamond"/>
                <a:cs typeface="Garamond"/>
                <a:sym typeface="Garamond"/>
              </a:rPr>
              <a:t>Primary Stakeholders</a:t>
            </a:r>
            <a:endParaRPr lang="en-US" sz="3600" dirty="0">
              <a:solidFill>
                <a:srgbClr val="002060"/>
              </a:solidFill>
              <a:latin typeface="Bierstadt"/>
            </a:endParaRPr>
          </a:p>
        </p:txBody>
      </p:sp>
      <p:sp>
        <p:nvSpPr>
          <p:cNvPr id="300" name="Google Shape;300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One argument that a distribution is fair or just is that it takes into account the positions of all of these primary stakeholders. </a:t>
            </a:r>
            <a:endParaRPr lang="en-US" sz="2400">
              <a:solidFill>
                <a:schemeClr val="dk1"/>
              </a:solidFill>
              <a:latin typeface="Bierstadt"/>
            </a:endParaRPr>
          </a:p>
          <a:p>
            <a:pPr marL="228600" indent="-22860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In other words, you need to be able to imagine </a:t>
            </a:r>
            <a:r>
              <a:rPr lang="en-US" sz="2400" i="1" dirty="0">
                <a:solidFill>
                  <a:schemeClr val="dk1"/>
                </a:solidFill>
                <a:latin typeface="Bierstadt"/>
              </a:rPr>
              <a:t>justifying</a:t>
            </a:r>
            <a:r>
              <a:rPr lang="en-US" sz="2400" dirty="0">
                <a:solidFill>
                  <a:schemeClr val="dk1"/>
                </a:solidFill>
                <a:latin typeface="Bierstadt"/>
              </a:rPr>
              <a:t> your decision to each internal stakeholder. </a:t>
            </a:r>
            <a:endParaRPr sz="2400">
              <a:solidFill>
                <a:schemeClr val="dk1"/>
              </a:solidFill>
              <a:latin typeface="Bierstadt"/>
            </a:endParaRPr>
          </a:p>
          <a:p>
            <a:pPr marL="685800" lvl="1" indent="-22860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This does not necessarily mean giving them equal shares. </a:t>
            </a:r>
          </a:p>
          <a:p>
            <a:pPr marL="685800" lvl="1" indent="-228600"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latin typeface="Bierstadt"/>
              </a:rPr>
              <a:t>However, it does mean that any </a:t>
            </a:r>
            <a:r>
              <a:rPr lang="en-US" i="1" dirty="0">
                <a:solidFill>
                  <a:schemeClr val="dk1"/>
                </a:solidFill>
                <a:latin typeface="Bierstadt"/>
              </a:rPr>
              <a:t>valid claim </a:t>
            </a:r>
            <a:r>
              <a:rPr lang="en-US" dirty="0">
                <a:solidFill>
                  <a:schemeClr val="dk1"/>
                </a:solidFill>
                <a:latin typeface="Bierstadt"/>
              </a:rPr>
              <a:t>from an internal stakeholder should be acknowledged in the distribution. </a:t>
            </a:r>
            <a:endParaRPr>
              <a:latin typeface="Bierstad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solidFill>
                  <a:schemeClr val="dk1"/>
                </a:solidFill>
                <a:latin typeface="Bierstadt"/>
              </a:rPr>
              <a:t>When justifying a distribution to the stakeholders, we will use the following ‘building blocks’.</a:t>
            </a:r>
            <a:endParaRPr sz="2400">
              <a:solidFill>
                <a:schemeClr val="dk1"/>
              </a:solidFill>
              <a:latin typeface="Bierstad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1543</Words>
  <Application>Microsoft Office PowerPoint</Application>
  <PresentationFormat>Widescreen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-apple-system</vt:lpstr>
      <vt:lpstr>Bierstadt</vt:lpstr>
      <vt:lpstr>Garamond</vt:lpstr>
      <vt:lpstr>Arial</vt:lpstr>
      <vt:lpstr>Calibri</vt:lpstr>
      <vt:lpstr>sohne</vt:lpstr>
      <vt:lpstr>2_Office Theme</vt:lpstr>
      <vt:lpstr>2_Office Theme</vt:lpstr>
      <vt:lpstr>Office Theme</vt:lpstr>
      <vt:lpstr>PowerPoint Presentation</vt:lpstr>
      <vt:lpstr>Distributive Justice</vt:lpstr>
      <vt:lpstr>Inheritance</vt:lpstr>
      <vt:lpstr>Organ Transplants</vt:lpstr>
      <vt:lpstr>Bonuses at Work</vt:lpstr>
      <vt:lpstr>Justice and Fairness</vt:lpstr>
      <vt:lpstr>Relativism</vt:lpstr>
      <vt:lpstr>Crafting Arguments about Fairness Primary Stakeholders</vt:lpstr>
      <vt:lpstr>Crafting Arguments about Fairness: Primary Stakeholders</vt:lpstr>
      <vt:lpstr>Building Blocks of a Theory of Fairness</vt:lpstr>
      <vt:lpstr>Egalitarianism</vt:lpstr>
      <vt:lpstr>Back to the Inheritance Case</vt:lpstr>
      <vt:lpstr>Crafting Arguments about Fairness:  Primary Stakeholders</vt:lpstr>
      <vt:lpstr>Crafting Argument about Fairness:  Secondary Stakeholders</vt:lpstr>
      <vt:lpstr>Crafting Argument about Fairness:  Secondary Stakeholders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Distributive Justice</dc:title>
  <dc:creator>Steven Coyne</dc:creator>
  <cp:lastModifiedBy>Steven Coyne</cp:lastModifiedBy>
  <cp:revision>147</cp:revision>
  <dcterms:created xsi:type="dcterms:W3CDTF">2018-09-05T21:41:19Z</dcterms:created>
  <dcterms:modified xsi:type="dcterms:W3CDTF">2024-03-18T14:03:43Z</dcterms:modified>
</cp:coreProperties>
</file>